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handoutMasterIdLst>
    <p:handoutMasterId r:id="rId37"/>
  </p:handoutMasterIdLst>
  <p:sldIdLst>
    <p:sldId id="256" r:id="rId2"/>
    <p:sldId id="258" r:id="rId3"/>
    <p:sldId id="260" r:id="rId4"/>
    <p:sldId id="261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64" r:id="rId17"/>
    <p:sldId id="285" r:id="rId18"/>
    <p:sldId id="266" r:id="rId19"/>
    <p:sldId id="267" r:id="rId20"/>
    <p:sldId id="299" r:id="rId21"/>
    <p:sldId id="269" r:id="rId22"/>
    <p:sldId id="286" r:id="rId23"/>
    <p:sldId id="287" r:id="rId24"/>
    <p:sldId id="270" r:id="rId25"/>
    <p:sldId id="271" r:id="rId26"/>
    <p:sldId id="272" r:id="rId27"/>
    <p:sldId id="273" r:id="rId28"/>
    <p:sldId id="274" r:id="rId29"/>
    <p:sldId id="275" r:id="rId30"/>
    <p:sldId id="281" r:id="rId31"/>
    <p:sldId id="283" r:id="rId32"/>
    <p:sldId id="282" r:id="rId33"/>
    <p:sldId id="276" r:id="rId34"/>
    <p:sldId id="277" r:id="rId35"/>
    <p:sldId id="27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56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1932F-A19E-490F-AB6B-69088AF3CA97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92FDE-D564-4206-BF35-3C84CC6F9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1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988841"/>
            <a:ext cx="8136904" cy="2088232"/>
          </a:xfrm>
        </p:spPr>
        <p:txBody>
          <a:bodyPr>
            <a:noAutofit/>
          </a:bodyPr>
          <a:lstStyle/>
          <a:p>
            <a:r>
              <a:rPr lang="en-US" sz="4000" cap="none" dirty="0" smtClean="0">
                <a:solidFill>
                  <a:schemeClr val="tx2">
                    <a:lumMod val="75000"/>
                  </a:schemeClr>
                </a:solidFill>
              </a:rPr>
              <a:t>A Distributed Algorithm for 3D Radar Imaging</a:t>
            </a:r>
            <a:endParaRPr lang="en-US" sz="4000" cap="non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07667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Patrick Li</a:t>
            </a:r>
          </a:p>
          <a:p>
            <a:r>
              <a:rPr lang="en-US" dirty="0" smtClean="0"/>
              <a:t>Simon Scott</a:t>
            </a:r>
          </a:p>
          <a:p>
            <a:r>
              <a:rPr lang="en-US" dirty="0" smtClean="0"/>
              <a:t>CS 252</a:t>
            </a:r>
          </a:p>
          <a:p>
            <a:r>
              <a:rPr lang="en-US" dirty="0" smtClean="0"/>
              <a:t>May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4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7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Row-wise Transpose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35140"/>
            <a:ext cx="8492467" cy="1841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42652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Transpose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427919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Transpose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5301208"/>
            <a:ext cx="7931224" cy="1224136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processor sends its local data to all other processors in the row.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node extracts data and forwards after each hop.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Requires N hops to perform full transpose.</a:t>
            </a:r>
          </a:p>
        </p:txBody>
      </p:sp>
    </p:spTree>
    <p:extLst>
      <p:ext uri="{BB962C8B-B14F-4D97-AF65-F5344CB8AC3E}">
        <p14:creationId xmlns:p14="http://schemas.microsoft.com/office/powerpoint/2010/main" val="25677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Column-wise Transpose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80" y="425297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Transpose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75020" y="426696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Transpose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0" y="2223107"/>
            <a:ext cx="8496944" cy="182101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5301208"/>
            <a:ext cx="7931224" cy="1224136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processor sends its local data to all other processors in the column.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node extracts data and forwards after each hop.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Requires N hops to perform full transpose.</a:t>
            </a:r>
          </a:p>
        </p:txBody>
      </p:sp>
    </p:spTree>
    <p:extLst>
      <p:ext uri="{BB962C8B-B14F-4D97-AF65-F5344CB8AC3E}">
        <p14:creationId xmlns:p14="http://schemas.microsoft.com/office/powerpoint/2010/main" val="320948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554960" cy="1476082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3D Imaging Algorithm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832"/>
            <a:ext cx="3970784" cy="4536504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The algorithm that runs on each processor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Also known as the Fully Distributed pattern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b="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b="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Key:</a:t>
            </a:r>
          </a:p>
          <a:p>
            <a:pPr marL="800100" lvl="1" indent="-3429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Communication in grey</a:t>
            </a:r>
          </a:p>
          <a:p>
            <a:pPr marL="800100" lvl="1" indent="-342900"/>
            <a:r>
              <a:rPr lang="en-US" b="1" dirty="0" smtClean="0">
                <a:solidFill>
                  <a:srgbClr val="CCCC00"/>
                </a:solidFill>
              </a:rPr>
              <a:t>Computation in yellow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060" y="324930"/>
            <a:ext cx="2562372" cy="623039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flipH="1">
            <a:off x="5466012" y="324930"/>
            <a:ext cx="288032" cy="2239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flipH="1">
            <a:off x="5466012" y="2630209"/>
            <a:ext cx="288032" cy="1230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flipH="1">
            <a:off x="5474396" y="3933056"/>
            <a:ext cx="288032" cy="26642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flipH="1">
            <a:off x="4538292" y="1268760"/>
            <a:ext cx="96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2D FFT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4097860" y="2814027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Backward propagation and 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Stolt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4529908" y="5092804"/>
            <a:ext cx="96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 IFFT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Functional Simulator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3898776" cy="4500809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For fast </a:t>
            </a:r>
            <a:r>
              <a:rPr lang="en-US" b="0" dirty="0"/>
              <a:t>prototyping and </a:t>
            </a:r>
            <a:r>
              <a:rPr lang="en-US" b="0" dirty="0" smtClean="0"/>
              <a:t>debugging of </a:t>
            </a:r>
            <a:r>
              <a:rPr lang="en-US" b="0" dirty="0" err="1" smtClean="0"/>
              <a:t>eWallpaper</a:t>
            </a:r>
            <a:r>
              <a:rPr lang="en-US" b="0" dirty="0" smtClean="0"/>
              <a:t> </a:t>
            </a:r>
            <a:r>
              <a:rPr lang="en-US" b="0" dirty="0"/>
              <a:t>applications.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Applications written </a:t>
            </a:r>
            <a:r>
              <a:rPr lang="en-US" b="0" dirty="0"/>
              <a:t>in SPMD style. One </a:t>
            </a:r>
            <a:r>
              <a:rPr lang="en-US" b="0" dirty="0" smtClean="0"/>
              <a:t>program instance launched per CPU.</a:t>
            </a:r>
            <a:endParaRPr lang="en-US" b="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/>
              <a:t>Each </a:t>
            </a:r>
            <a:r>
              <a:rPr lang="en-US" b="0" dirty="0" err="1" smtClean="0"/>
              <a:t>eWallpaper</a:t>
            </a:r>
            <a:r>
              <a:rPr lang="en-US" b="0" dirty="0" smtClean="0"/>
              <a:t> CPU simulated in its own thread.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844824"/>
            <a:ext cx="4219798" cy="47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2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900018"/>
          </a:xfrm>
        </p:spPr>
        <p:txBody>
          <a:bodyPr/>
          <a:lstStyle/>
          <a:p>
            <a:r>
              <a:rPr lang="en-US" cap="none" dirty="0" err="1" smtClean="0">
                <a:solidFill>
                  <a:srgbClr val="002060"/>
                </a:solidFill>
              </a:rPr>
              <a:t>eWallpaper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7620000" cy="500141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</a:t>
            </a:r>
            <a:r>
              <a:rPr lang="en-US" dirty="0" smtClean="0"/>
              <a:t>housands </a:t>
            </a:r>
            <a:r>
              <a:rPr lang="en-US" dirty="0"/>
              <a:t>of </a:t>
            </a:r>
            <a:r>
              <a:rPr lang="en-US" dirty="0" smtClean="0"/>
              <a:t>embedded, low-power, RISC-V processors.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Connected in 2D mesh network within wallpaper.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One radio and antenna per </a:t>
            </a:r>
            <a:r>
              <a:rPr lang="en-US" dirty="0"/>
              <a:t>processor.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348880"/>
            <a:ext cx="4627363" cy="4233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506012">
            <a:off x="6960291" y="2546279"/>
            <a:ext cx="47755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128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282886" y="4188870"/>
            <a:ext cx="47755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128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5915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Functional Simulator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844824"/>
            <a:ext cx="4219798" cy="471683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1124745"/>
            <a:ext cx="3970784" cy="4896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Mesh Network API</a:t>
            </a:r>
          </a:p>
          <a:p>
            <a:r>
              <a:rPr lang="en-US" dirty="0" smtClean="0"/>
              <a:t>Minimal Communication Layer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send_message</a:t>
            </a:r>
            <a:r>
              <a:rPr lang="en-US" sz="1800" b="0" dirty="0" smtClean="0"/>
              <a:t>(direction, message, </a:t>
            </a:r>
            <a:r>
              <a:rPr lang="en-US" sz="1800" b="0" dirty="0" err="1" smtClean="0"/>
              <a:t>message_size</a:t>
            </a:r>
            <a:r>
              <a:rPr lang="en-US" sz="1800" b="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receive_message</a:t>
            </a:r>
            <a:r>
              <a:rPr lang="en-US" sz="1800" b="0" dirty="0" smtClean="0"/>
              <a:t>(direction, message, </a:t>
            </a:r>
            <a:r>
              <a:rPr lang="en-US" sz="1800" b="0" dirty="0" err="1" smtClean="0"/>
              <a:t>message_size</a:t>
            </a:r>
            <a:r>
              <a:rPr lang="en-US" sz="1800" b="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set_receive_buffer</a:t>
            </a:r>
            <a:r>
              <a:rPr lang="en-US" sz="1800" b="0" dirty="0" smtClean="0"/>
              <a:t>(direction, buffer)</a:t>
            </a:r>
            <a:endParaRPr lang="en-US" sz="1800" dirty="0" smtClean="0"/>
          </a:p>
          <a:p>
            <a:r>
              <a:rPr lang="en-US" sz="1800" b="0" dirty="0" smtClean="0"/>
              <a:t>Within a single MPI node, network functions are simulated using </a:t>
            </a:r>
            <a:r>
              <a:rPr lang="en-US" sz="1800" b="0" dirty="0" err="1" smtClean="0"/>
              <a:t>mutexes</a:t>
            </a:r>
            <a:r>
              <a:rPr lang="en-US" sz="1800" b="0" dirty="0" smtClean="0"/>
              <a:t>.</a:t>
            </a:r>
          </a:p>
          <a:p>
            <a:r>
              <a:rPr lang="en-US" sz="1800" b="0" dirty="0" smtClean="0"/>
              <a:t>Across MPI node boundaries, network functions are simulated using MPI commands.</a:t>
            </a:r>
          </a:p>
          <a:p>
            <a:r>
              <a:rPr lang="en-US" sz="1800" b="0" dirty="0" smtClean="0"/>
              <a:t>MPI node boundaries are invisible to the </a:t>
            </a:r>
            <a:r>
              <a:rPr lang="en-US" sz="1800" b="0" dirty="0" err="1" smtClean="0"/>
              <a:t>eWallpaper</a:t>
            </a:r>
            <a:r>
              <a:rPr lang="en-US" sz="1800" b="0" dirty="0" smtClean="0"/>
              <a:t> application.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70255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Imaging Results: 3 Points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2" t="18758" r="12716" b="14329"/>
          <a:stretch/>
        </p:blipFill>
        <p:spPr>
          <a:xfrm>
            <a:off x="683568" y="1998106"/>
            <a:ext cx="3528392" cy="3794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t="7094" r="6131" b="8135"/>
          <a:stretch/>
        </p:blipFill>
        <p:spPr>
          <a:xfrm>
            <a:off x="4716016" y="2010326"/>
            <a:ext cx="3787585" cy="3787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0382" y="5898758"/>
            <a:ext cx="2554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Original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3130" y="5898758"/>
            <a:ext cx="267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5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Imaging Results: Sphere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t="16709" r="8556" b="9774"/>
          <a:stretch/>
        </p:blipFill>
        <p:spPr>
          <a:xfrm>
            <a:off x="467545" y="1988840"/>
            <a:ext cx="3672408" cy="3792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7493" r="6336" b="8592"/>
          <a:stretch/>
        </p:blipFill>
        <p:spPr>
          <a:xfrm>
            <a:off x="4644008" y="2006078"/>
            <a:ext cx="3816424" cy="37778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367" y="5855959"/>
            <a:ext cx="2554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Original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5542" y="5863625"/>
            <a:ext cx="267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Imaging Results: Human Skull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5" t="7138" r="6081" b="8214"/>
          <a:stretch/>
        </p:blipFill>
        <p:spPr>
          <a:xfrm>
            <a:off x="4716016" y="1999371"/>
            <a:ext cx="3849513" cy="3816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7158" r="6162" b="8072"/>
          <a:stretch/>
        </p:blipFill>
        <p:spPr>
          <a:xfrm>
            <a:off x="467544" y="1988840"/>
            <a:ext cx="3816424" cy="38164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8374" y="5914026"/>
            <a:ext cx="2554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</a:t>
            </a:r>
            <a:r>
              <a:rPr lang="en-US" sz="1600" b="1" dirty="0" smtClean="0">
                <a:solidFill>
                  <a:srgbClr val="002060"/>
                </a:solidFill>
              </a:rPr>
              <a:t>Scene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4094" y="5914026"/>
            <a:ext cx="267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2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Timing and Memory Model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463"/>
            <a:ext cx="7620000" cy="500141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Timing model developed from analysis of application code running on functional simulator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Processor </a:t>
            </a:r>
            <a:r>
              <a:rPr lang="en-US" b="0" dirty="0"/>
              <a:t>spends &gt; 90% of its time </a:t>
            </a:r>
            <a:r>
              <a:rPr lang="en-US" b="0" dirty="0" smtClean="0"/>
              <a:t>communicating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Memory requirements are shown here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6" t="26523" r="19712" b="5000"/>
          <a:stretch/>
        </p:blipFill>
        <p:spPr>
          <a:xfrm>
            <a:off x="1115616" y="3085663"/>
            <a:ext cx="5264621" cy="35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0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Network Simulator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7620000" cy="5544616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Python-based </a:t>
            </a:r>
            <a:r>
              <a:rPr lang="en-US" b="0" dirty="0"/>
              <a:t>discrete-event simulator </a:t>
            </a:r>
            <a:r>
              <a:rPr lang="en-US" b="0" dirty="0" smtClean="0"/>
              <a:t>accurately simulates </a:t>
            </a:r>
            <a:r>
              <a:rPr lang="en-US" b="0" dirty="0"/>
              <a:t>network traffic on </a:t>
            </a:r>
            <a:r>
              <a:rPr lang="en-US" b="0" dirty="0" err="1" smtClean="0"/>
              <a:t>eWallpaper</a:t>
            </a:r>
            <a:endParaRPr lang="en-US" b="0" dirty="0" smtClean="0"/>
          </a:p>
          <a:p>
            <a:endParaRPr lang="en-US" b="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Simulated inter-processor communication events: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Packet transmission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Arrival of packet head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Arrival of packet tail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Acknowledgement of packet reception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Network buffer full/empty</a:t>
            </a:r>
          </a:p>
          <a:p>
            <a:pPr lvl="1" indent="0">
              <a:buNone/>
            </a:pPr>
            <a:endParaRPr lang="en-US" b="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Timing of events based on projected link bandwidth and latency of </a:t>
            </a:r>
            <a:r>
              <a:rPr lang="en-US" b="0" dirty="0" err="1" smtClean="0"/>
              <a:t>eWallpaper</a:t>
            </a:r>
            <a:r>
              <a:rPr lang="en-US" b="0" dirty="0" smtClean="0"/>
              <a:t> network:</a:t>
            </a:r>
          </a:p>
          <a:p>
            <a:pPr marL="800100" lvl="1" indent="-342900"/>
            <a:r>
              <a:rPr lang="en-US" dirty="0" smtClean="0"/>
              <a:t>Allows performance of different communication patterns to be predicted</a:t>
            </a:r>
            <a:endParaRPr lang="en-US" b="0" dirty="0" smtClean="0"/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Communication Patterns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4" y="1211251"/>
            <a:ext cx="5746982" cy="53861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076056" y="1340768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076056" y="1772816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076056" y="2132856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076056" y="256490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076056" y="292494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076056" y="3356992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483768" y="1340768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483768" y="1767384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483768" y="2132856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483768" y="2543770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483768" y="2957612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483768" y="3356992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19672" y="1340768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22376" y="1767384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19672" y="2146474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19672" y="2543770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622376" y="2942655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622376" y="3356992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411760" y="2204864"/>
            <a:ext cx="0" cy="1152128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420095" y="1340768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915816" y="4149080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915816" y="4575696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915816" y="4941168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915816" y="5352082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915816" y="5765924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915816" y="6165304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622376" y="4149080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625080" y="4575696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622376" y="4954786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622376" y="5352082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625080" y="5750967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625080" y="6165304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414464" y="5445224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422799" y="4149080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843808" y="4149080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2843808" y="5445224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5076056" y="413516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5076056" y="4509120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076056" y="4941168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5076056" y="5352082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5076056" y="5737993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5076056" y="616530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5076056" y="4149080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5508104" y="4149080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5868144" y="4149080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6300192" y="4138488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660232" y="4135164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7081986" y="4135164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076056" y="1340768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422799" y="4933502"/>
            <a:ext cx="0" cy="41858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2843808" y="4941168"/>
            <a:ext cx="0" cy="41858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>
            <a:off x="2411762" y="4949725"/>
            <a:ext cx="432046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411760" y="5352082"/>
            <a:ext cx="432048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5148064" y="6525344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</a:rPr>
              <a:t>(our algorithm)</a:t>
            </a:r>
            <a:endParaRPr lang="en-US" sz="15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7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91264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Communication Patterns: Speed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5877272"/>
            <a:ext cx="7620000" cy="720080"/>
          </a:xfrm>
        </p:spPr>
        <p:txBody>
          <a:bodyPr/>
          <a:lstStyle/>
          <a:p>
            <a:r>
              <a:rPr lang="en-US" b="0" dirty="0" smtClean="0"/>
              <a:t>Only Fully Distributed and 16x16 Cluster are fast enough to deliver </a:t>
            </a:r>
            <a:r>
              <a:rPr lang="en-US" b="0" dirty="0" err="1" smtClean="0"/>
              <a:t>realtime</a:t>
            </a:r>
            <a:r>
              <a:rPr lang="en-US" b="0" dirty="0" smtClean="0"/>
              <a:t> video </a:t>
            </a:r>
            <a:r>
              <a:rPr lang="en-US" b="0" dirty="0" err="1" smtClean="0"/>
              <a:t>framerates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1124744"/>
            <a:ext cx="6740931" cy="458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Communication Patterns: Memory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67" y="1087016"/>
            <a:ext cx="6933735" cy="471824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9552" y="5949280"/>
            <a:ext cx="7488832" cy="720080"/>
          </a:xfrm>
        </p:spPr>
        <p:txBody>
          <a:bodyPr/>
          <a:lstStyle/>
          <a:p>
            <a:r>
              <a:rPr lang="en-US" b="0" dirty="0" smtClean="0"/>
              <a:t>All patterns, except Fully Distributed and 16x16 Cluster, exceed the available memory per node (100KB)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246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63272" cy="900018"/>
          </a:xfrm>
        </p:spPr>
        <p:txBody>
          <a:bodyPr>
            <a:normAutofit/>
          </a:bodyPr>
          <a:lstStyle/>
          <a:p>
            <a:r>
              <a:rPr lang="en-US" cap="none" dirty="0" err="1" smtClean="0">
                <a:solidFill>
                  <a:srgbClr val="002060"/>
                </a:solidFill>
              </a:rPr>
              <a:t>Framerate</a:t>
            </a:r>
            <a:r>
              <a:rPr lang="en-US" cap="none" dirty="0" smtClean="0">
                <a:solidFill>
                  <a:srgbClr val="002060"/>
                </a:solidFill>
              </a:rPr>
              <a:t> vs. Resolution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740" y="5877272"/>
            <a:ext cx="7465640" cy="864096"/>
          </a:xfrm>
        </p:spPr>
        <p:txBody>
          <a:bodyPr/>
          <a:lstStyle/>
          <a:p>
            <a:r>
              <a:rPr lang="en-US" b="0" dirty="0" smtClean="0"/>
              <a:t>At planned resolution of 128 x 128 antennas, </a:t>
            </a:r>
            <a:r>
              <a:rPr lang="en-US" b="0" dirty="0" err="1" smtClean="0"/>
              <a:t>framerate</a:t>
            </a:r>
            <a:r>
              <a:rPr lang="en-US" b="0" dirty="0" smtClean="0"/>
              <a:t> of 75 fps is achieved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24744"/>
            <a:ext cx="6916486" cy="470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5240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Applications and Challenges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7620000" cy="46413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Application: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/>
              <a:t>U</a:t>
            </a:r>
            <a:r>
              <a:rPr lang="en-US" b="0" dirty="0" smtClean="0"/>
              <a:t>se </a:t>
            </a:r>
            <a:r>
              <a:rPr lang="en-US" b="0" dirty="0"/>
              <a:t>the radio transceivers to image the </a:t>
            </a:r>
            <a:r>
              <a:rPr lang="en-US" b="0" dirty="0" smtClean="0"/>
              <a:t>room</a:t>
            </a:r>
            <a:endParaRPr lang="en-US" b="0" dirty="0"/>
          </a:p>
          <a:p>
            <a:endParaRPr lang="en-US" dirty="0"/>
          </a:p>
          <a:p>
            <a:r>
              <a:rPr lang="en-US" dirty="0" smtClean="0">
                <a:solidFill>
                  <a:srgbClr val="002060"/>
                </a:solidFill>
              </a:rPr>
              <a:t>Algorithm: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/>
              <a:t>E</a:t>
            </a:r>
            <a:r>
              <a:rPr lang="en-US" b="0" dirty="0" smtClean="0"/>
              <a:t>ach </a:t>
            </a:r>
            <a:r>
              <a:rPr lang="en-US" b="0" dirty="0"/>
              <a:t>radio transmits </a:t>
            </a:r>
            <a:r>
              <a:rPr lang="en-US" b="0" dirty="0" smtClean="0"/>
              <a:t>pulses and records echoes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The echoes are </a:t>
            </a:r>
            <a:r>
              <a:rPr lang="en-US" b="0" dirty="0"/>
              <a:t>combined using SAR techniques to form an </a:t>
            </a:r>
            <a:r>
              <a:rPr lang="en-US" b="0" dirty="0" smtClean="0"/>
              <a:t>image</a:t>
            </a:r>
            <a:endParaRPr lang="en-US" b="0" dirty="0"/>
          </a:p>
          <a:p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Challenges: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0" dirty="0"/>
              <a:t>Response distributed amongst </a:t>
            </a:r>
            <a:r>
              <a:rPr lang="en-US" b="0" dirty="0" smtClean="0"/>
              <a:t>the 16 </a:t>
            </a:r>
            <a:r>
              <a:rPr lang="en-US" b="0" dirty="0"/>
              <a:t>000 processors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0" dirty="0"/>
              <a:t>Restrictive </a:t>
            </a:r>
            <a:r>
              <a:rPr lang="en-US" b="0" dirty="0" smtClean="0"/>
              <a:t>2D mesh </a:t>
            </a:r>
            <a:r>
              <a:rPr lang="en-US" b="0" dirty="0"/>
              <a:t>topology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0" dirty="0"/>
              <a:t>Limited local memory per </a:t>
            </a:r>
            <a:r>
              <a:rPr lang="en-US" b="0" dirty="0" smtClean="0"/>
              <a:t>processor (100KB)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40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Speedup vs. Resolution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5877272"/>
            <a:ext cx="7620000" cy="864096"/>
          </a:xfrm>
        </p:spPr>
        <p:txBody>
          <a:bodyPr>
            <a:normAutofit fontScale="92500"/>
          </a:bodyPr>
          <a:lstStyle/>
          <a:p>
            <a:r>
              <a:rPr lang="en-US" b="0" dirty="0" smtClean="0"/>
              <a:t>At resolution of 128 x 128, our algorithm (fully distributed pattern) is 600 times faster than a serial implementation (single node pattern)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38250"/>
            <a:ext cx="7111220" cy="48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6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1332066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CPU Time Breakdown vs. Resolution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7884473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Effect of Changing Bandwidth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176" y="5949280"/>
            <a:ext cx="7249616" cy="768628"/>
          </a:xfrm>
        </p:spPr>
        <p:txBody>
          <a:bodyPr/>
          <a:lstStyle/>
          <a:p>
            <a:r>
              <a:rPr lang="en-US" b="0" dirty="0" smtClean="0"/>
              <a:t>At proposed link bandwidth of 1Gbps, the achieved </a:t>
            </a:r>
            <a:r>
              <a:rPr lang="en-US" b="0" dirty="0" err="1" smtClean="0"/>
              <a:t>framerate</a:t>
            </a:r>
            <a:r>
              <a:rPr lang="en-US" b="0" dirty="0" smtClean="0"/>
              <a:t> of 75 fps results in CPU utilization of 0.03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339768" cy="49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Effect of </a:t>
            </a:r>
            <a:r>
              <a:rPr lang="en-US" cap="none" dirty="0" err="1" smtClean="0">
                <a:solidFill>
                  <a:srgbClr val="002060"/>
                </a:solidFill>
              </a:rPr>
              <a:t>Precomputation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5949280"/>
            <a:ext cx="7620000" cy="648072"/>
          </a:xfrm>
        </p:spPr>
        <p:txBody>
          <a:bodyPr>
            <a:noAutofit/>
          </a:bodyPr>
          <a:lstStyle/>
          <a:p>
            <a:r>
              <a:rPr lang="en-US" sz="1800" b="0" dirty="0" smtClean="0"/>
              <a:t>Higher </a:t>
            </a:r>
            <a:r>
              <a:rPr lang="en-US" sz="1800" b="0" dirty="0" err="1" smtClean="0"/>
              <a:t>framerates</a:t>
            </a:r>
            <a:r>
              <a:rPr lang="en-US" sz="1800" b="0" dirty="0" smtClean="0"/>
              <a:t> can be achieved if FFT, </a:t>
            </a:r>
            <a:r>
              <a:rPr lang="en-US" sz="1800" b="0" dirty="0" err="1" smtClean="0"/>
              <a:t>Stolt</a:t>
            </a:r>
            <a:r>
              <a:rPr lang="en-US" sz="1800" b="0" dirty="0" smtClean="0"/>
              <a:t> and backward propagation coefficients are </a:t>
            </a:r>
            <a:r>
              <a:rPr lang="en-US" sz="1800" b="0" dirty="0" err="1" smtClean="0"/>
              <a:t>precomputed</a:t>
            </a:r>
            <a:r>
              <a:rPr lang="en-US" sz="1800" b="0" dirty="0" smtClean="0"/>
              <a:t>, but at the expense of memory.</a:t>
            </a:r>
            <a:endParaRPr lang="en-US" sz="1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1124744"/>
            <a:ext cx="687829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Conclusions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348880"/>
            <a:ext cx="4627363" cy="423397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5"/>
            <a:ext cx="7620000" cy="1368152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Developed functional simulator for </a:t>
            </a:r>
            <a:r>
              <a:rPr lang="en-US" dirty="0" err="1" smtClean="0"/>
              <a:t>eWallpaper</a:t>
            </a:r>
            <a:r>
              <a:rPr lang="en-US" dirty="0" smtClean="0"/>
              <a:t> simulations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Timing model and network simulator allow performance of applications to be predicted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2276872"/>
            <a:ext cx="4032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/>
              <a:t>Our parallel imaging algorithm achieves </a:t>
            </a:r>
            <a:r>
              <a:rPr lang="en-US" sz="2000" b="1" dirty="0" err="1" smtClean="0"/>
              <a:t>realtime</a:t>
            </a:r>
            <a:r>
              <a:rPr lang="en-US" sz="2000" b="1" dirty="0" smtClean="0"/>
              <a:t> video </a:t>
            </a:r>
            <a:r>
              <a:rPr lang="en-US" sz="2000" b="1" dirty="0" err="1" smtClean="0"/>
              <a:t>framerates</a:t>
            </a:r>
            <a:r>
              <a:rPr lang="en-US" sz="2000" b="1" dirty="0" smtClean="0"/>
              <a:t> with feasible memory and bandwidth requirements</a:t>
            </a:r>
          </a:p>
        </p:txBody>
      </p:sp>
    </p:spTree>
    <p:extLst>
      <p:ext uri="{BB962C8B-B14F-4D97-AF65-F5344CB8AC3E}">
        <p14:creationId xmlns:p14="http://schemas.microsoft.com/office/powerpoint/2010/main" val="26894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Future Work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01688"/>
            <a:ext cx="7466400" cy="57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7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2736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507</TotalTime>
  <Words>638</Words>
  <Application>Microsoft Office PowerPoint</Application>
  <PresentationFormat>On-screen Show (4:3)</PresentationFormat>
  <Paragraphs>116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Essential</vt:lpstr>
      <vt:lpstr>A Distributed Algorithm for 3D Radar Imaging</vt:lpstr>
      <vt:lpstr>eWallpaper</vt:lpstr>
      <vt:lpstr>Applications and Challenges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The Row-wise Transpose</vt:lpstr>
      <vt:lpstr>The Column-wise Transpose</vt:lpstr>
      <vt:lpstr>The 3D Imaging Algorithm</vt:lpstr>
      <vt:lpstr>The Functional Simulator</vt:lpstr>
      <vt:lpstr>The Functional Simulator</vt:lpstr>
      <vt:lpstr>Imaging Results: 3 Points</vt:lpstr>
      <vt:lpstr>Imaging Results: Sphere</vt:lpstr>
      <vt:lpstr>Imaging Results: Human Skull</vt:lpstr>
      <vt:lpstr>Timing and Memory Model</vt:lpstr>
      <vt:lpstr>Network Simulator</vt:lpstr>
      <vt:lpstr>Communication Patterns</vt:lpstr>
      <vt:lpstr>Communication Patterns: Speed</vt:lpstr>
      <vt:lpstr>Communication Patterns: Memory</vt:lpstr>
      <vt:lpstr>Framerate vs. Resolution</vt:lpstr>
      <vt:lpstr>Speedup vs. Resolution</vt:lpstr>
      <vt:lpstr>CPU Time Breakdown vs. Resolution</vt:lpstr>
      <vt:lpstr>Effect of Changing Bandwidth</vt:lpstr>
      <vt:lpstr>Effect of Precomputation</vt:lpstr>
      <vt:lpstr>Conclusions</vt:lpstr>
      <vt:lpstr>Future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Scott</dc:creator>
  <cp:lastModifiedBy>Simon Scott</cp:lastModifiedBy>
  <cp:revision>55</cp:revision>
  <dcterms:created xsi:type="dcterms:W3CDTF">2012-05-03T19:56:04Z</dcterms:created>
  <dcterms:modified xsi:type="dcterms:W3CDTF">2012-05-04T04:24:03Z</dcterms:modified>
</cp:coreProperties>
</file>